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75" r:id="rId9"/>
    <p:sldId id="268" r:id="rId10"/>
    <p:sldId id="277" r:id="rId11"/>
    <p:sldId id="264" r:id="rId12"/>
    <p:sldId id="266" r:id="rId13"/>
    <p:sldId id="267" r:id="rId14"/>
    <p:sldId id="265" r:id="rId15"/>
    <p:sldId id="272" r:id="rId16"/>
    <p:sldId id="269" r:id="rId17"/>
    <p:sldId id="270" r:id="rId18"/>
    <p:sldId id="271" r:id="rId19"/>
    <p:sldId id="273" r:id="rId20"/>
    <p:sldId id="274" r:id="rId21"/>
    <p:sldId id="276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33" autoAdjust="0"/>
  </p:normalViewPr>
  <p:slideViewPr>
    <p:cSldViewPr snapToGrid="0" snapToObjects="1">
      <p:cViewPr varScale="1">
        <p:scale>
          <a:sx n="108" d="100"/>
          <a:sy n="108" d="100"/>
        </p:scale>
        <p:origin x="-15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9/10/12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9/10/12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9/10/12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9/10/12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9/10/12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9/10/12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9/10/12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9/10/12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9/10/12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9/10/12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9/10/12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Excel_Sheet1.xlsx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Excel_Sheet2.xlsx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8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hyperlink" Target="javascript:void(0)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koti.24.fi/jusalak/GreekNT/NTTexts.htm" TargetMode="External"/><Relationship Id="rId4" Type="http://schemas.openxmlformats.org/officeDocument/2006/relationships/hyperlink" Target="http://www.cspmt.org/pdf/printed_editions/Antoniades-1904-Greek-NT.pdf" TargetMode="External"/><Relationship Id="rId5" Type="http://schemas.openxmlformats.org/officeDocument/2006/relationships/oleObject" Target="../embeddings/oleObject3.bin"/><Relationship Id="rId6" Type="http://schemas.openxmlformats.org/officeDocument/2006/relationships/package" Target="../embeddings/Microsoft_Excel_Sheet3.xlsx"/><Relationship Id="rId7" Type="http://schemas.openxmlformats.org/officeDocument/2006/relationships/image" Target="../media/image1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921" y="740974"/>
            <a:ext cx="7772400" cy="2831129"/>
          </a:xfrm>
        </p:spPr>
        <p:txBody>
          <a:bodyPr/>
          <a:lstStyle/>
          <a:p>
            <a:r>
              <a:rPr lang="en-US" sz="4000" dirty="0" smtClean="0"/>
              <a:t>The Antoniades - Patriarchal </a:t>
            </a:r>
            <a:br>
              <a:rPr lang="en-US" sz="4000" dirty="0" smtClean="0"/>
            </a:br>
            <a:r>
              <a:rPr lang="en-US" sz="3600" dirty="0" smtClean="0"/>
              <a:t>Greek Text of The New Testament</a:t>
            </a:r>
            <a:br>
              <a:rPr lang="en-US" sz="3600" dirty="0" smtClean="0"/>
            </a:br>
            <a:r>
              <a:rPr lang="en-US" sz="3600" dirty="0" smtClean="0"/>
              <a:t>and its reception</a:t>
            </a:r>
            <a:br>
              <a:rPr lang="en-US" sz="3600" dirty="0" smtClean="0"/>
            </a:br>
            <a:r>
              <a:rPr lang="en-US" sz="3600" dirty="0" smtClean="0"/>
              <a:t>in East &amp; the West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91059"/>
            <a:ext cx="6400800" cy="23811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entury"/>
                <a:cs typeface="Century"/>
              </a:rPr>
              <a:t>Convocation 2012</a:t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entury"/>
                <a:cs typeface="Century"/>
              </a:rPr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entury"/>
                <a:cs typeface="Century"/>
              </a:rPr>
              <a:t>Holy Trinity Orthodox Seminary</a:t>
            </a:r>
            <a:r>
              <a:rPr lang="en-US" dirty="0" smtClean="0">
                <a:latin typeface="Century"/>
                <a:cs typeface="Century"/>
              </a:rPr>
              <a:t/>
            </a:r>
            <a:br>
              <a:rPr lang="en-US" dirty="0" smtClean="0">
                <a:latin typeface="Century"/>
                <a:cs typeface="Century"/>
              </a:rPr>
            </a:br>
            <a:r>
              <a:rPr lang="en-US" sz="1800" dirty="0" smtClean="0">
                <a:latin typeface="Century"/>
                <a:cs typeface="Century"/>
              </a:rPr>
              <a:t/>
            </a:r>
            <a:br>
              <a:rPr lang="en-US" sz="1800" dirty="0" smtClean="0">
                <a:latin typeface="Century"/>
                <a:cs typeface="Century"/>
              </a:rPr>
            </a:br>
            <a:r>
              <a:rPr lang="en-US" sz="2000" dirty="0" smtClean="0">
                <a:latin typeface="Century"/>
                <a:cs typeface="Century"/>
              </a:rPr>
              <a:t>Celebrating the Centennial </a:t>
            </a:r>
            <a:br>
              <a:rPr lang="en-US" sz="2000" dirty="0" smtClean="0">
                <a:latin typeface="Century"/>
                <a:cs typeface="Century"/>
              </a:rPr>
            </a:br>
            <a:r>
              <a:rPr lang="en-US" sz="1800" dirty="0" smtClean="0">
                <a:latin typeface="Century"/>
                <a:cs typeface="Century"/>
              </a:rPr>
              <a:t>of the second edition of the Patriarchal New Testament</a:t>
            </a:r>
            <a:r>
              <a:rPr lang="en-US" sz="2000" dirty="0" smtClean="0">
                <a:latin typeface="Century"/>
                <a:cs typeface="Century"/>
              </a:rPr>
              <a:t/>
            </a:r>
            <a:br>
              <a:rPr lang="en-US" sz="2000" dirty="0" smtClean="0">
                <a:latin typeface="Century"/>
                <a:cs typeface="Century"/>
              </a:rPr>
            </a:br>
            <a:r>
              <a:rPr lang="en-US" dirty="0" smtClean="0">
                <a:latin typeface="Century"/>
                <a:cs typeface="Century"/>
              </a:rPr>
              <a:t> </a:t>
            </a:r>
            <a:br>
              <a:rPr lang="en-US" dirty="0" smtClean="0">
                <a:latin typeface="Century"/>
                <a:cs typeface="Century"/>
              </a:rPr>
            </a:br>
            <a:r>
              <a:rPr lang="en-US" sz="1800" dirty="0" smtClean="0">
                <a:latin typeface="Century"/>
                <a:cs typeface="Century"/>
              </a:rPr>
              <a:t>Nikolaos Adamou</a:t>
            </a:r>
            <a:endParaRPr lang="en-US" sz="18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2058702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Antoniades’ difference in opinion with the Patriarchal Synod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4" y="2141080"/>
            <a:ext cx="8560466" cy="3103100"/>
          </a:xfrm>
        </p:spPr>
        <p:txBody>
          <a:bodyPr/>
          <a:lstStyle/>
          <a:p>
            <a:r>
              <a:rPr lang="en-US" sz="3600" dirty="0">
                <a:latin typeface="+mn-lt"/>
              </a:rPr>
              <a:t>The </a:t>
            </a:r>
            <a:r>
              <a:rPr lang="en-US" sz="3600" dirty="0" err="1" smtClean="0">
                <a:latin typeface="+mn-lt"/>
              </a:rPr>
              <a:t>pericope</a:t>
            </a:r>
            <a:r>
              <a:rPr lang="en-US" sz="3600" dirty="0" smtClean="0">
                <a:latin typeface="+mn-lt"/>
              </a:rPr>
              <a:t> </a:t>
            </a:r>
            <a:r>
              <a:rPr lang="en-US" sz="3600" dirty="0">
                <a:latin typeface="+mn-lt"/>
              </a:rPr>
              <a:t>of the </a:t>
            </a:r>
            <a:r>
              <a:rPr lang="en-US" sz="3600" b="1" dirty="0">
                <a:latin typeface="+mn-lt"/>
              </a:rPr>
              <a:t>adulterous woman</a:t>
            </a:r>
            <a:r>
              <a:rPr lang="en-US" sz="3600" dirty="0">
                <a:latin typeface="+mn-lt"/>
              </a:rPr>
              <a:t>, John 8:3-</a:t>
            </a:r>
            <a:r>
              <a:rPr lang="en-US" sz="3600" dirty="0" smtClean="0">
                <a:latin typeface="+mn-lt"/>
              </a:rPr>
              <a:t>11</a:t>
            </a:r>
          </a:p>
          <a:p>
            <a:r>
              <a:rPr lang="en-US" sz="3600" dirty="0">
                <a:latin typeface="+mn-lt"/>
              </a:rPr>
              <a:t>the passage on the “</a:t>
            </a:r>
            <a:r>
              <a:rPr lang="en-US" sz="3600" b="1" dirty="0">
                <a:latin typeface="+mn-lt"/>
              </a:rPr>
              <a:t>three witnesses</a:t>
            </a:r>
            <a:r>
              <a:rPr lang="en-US" sz="3600" dirty="0">
                <a:latin typeface="+mn-lt"/>
              </a:rPr>
              <a:t>” </a:t>
            </a: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I </a:t>
            </a:r>
            <a:r>
              <a:rPr lang="en-US" sz="3600" dirty="0">
                <a:latin typeface="+mn-lt"/>
              </a:rPr>
              <a:t>John 5:</a:t>
            </a:r>
            <a:r>
              <a:rPr lang="en-US" sz="3600" dirty="0" smtClean="0">
                <a:latin typeface="+mn-lt"/>
              </a:rPr>
              <a:t>7,8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277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Eastern Apathy &amp; Ignorance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23220" y="1600200"/>
            <a:ext cx="829001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>
              <a:buFont typeface="Arial"/>
              <a:buChar char="•"/>
            </a:pPr>
            <a:r>
              <a:rPr lang="en-US" sz="2800" dirty="0" err="1" smtClean="0"/>
              <a:t>Phænomenal</a:t>
            </a:r>
            <a:r>
              <a:rPr lang="en-US" sz="2800" dirty="0" smtClean="0"/>
              <a:t> acceptance by Apostoliki Diakonia – Variances Exist</a:t>
            </a:r>
          </a:p>
          <a:p>
            <a:pPr marL="681038" indent="-339725">
              <a:buFont typeface="Arial"/>
              <a:buChar char="•"/>
            </a:pPr>
            <a:r>
              <a:rPr lang="en-US" sz="2800" dirty="0" smtClean="0"/>
              <a:t>Elimination of print variances</a:t>
            </a:r>
          </a:p>
          <a:p>
            <a:pPr marL="681038" indent="-339725">
              <a:buFont typeface="Arial"/>
              <a:buChar char="•"/>
            </a:pPr>
            <a:r>
              <a:rPr lang="en-US" sz="2800" dirty="0" smtClean="0"/>
              <a:t>Elimination of footnotes</a:t>
            </a:r>
          </a:p>
          <a:p>
            <a:pPr marL="339725" indent="-339725">
              <a:buFont typeface="Arial"/>
              <a:buChar char="•"/>
            </a:pPr>
            <a:r>
              <a:rPr lang="en-US" sz="2800" dirty="0" smtClean="0"/>
              <a:t>Parallel usage of </a:t>
            </a:r>
            <a:r>
              <a:rPr lang="en-US" sz="2800" dirty="0" err="1" smtClean="0"/>
              <a:t>Saliveros</a:t>
            </a:r>
            <a:r>
              <a:rPr lang="en-US" sz="2800" dirty="0" smtClean="0"/>
              <a:t> Lectionary in Church</a:t>
            </a:r>
          </a:p>
          <a:p>
            <a:pPr marL="339725" indent="-339725">
              <a:buFont typeface="Arial"/>
              <a:buChar char="•"/>
            </a:pPr>
            <a:r>
              <a:rPr lang="en-US" sz="2800" dirty="0" smtClean="0"/>
              <a:t>Usage of TR </a:t>
            </a:r>
            <a:r>
              <a:rPr lang="en-US" dirty="0" smtClean="0"/>
              <a:t>(</a:t>
            </a:r>
            <a:r>
              <a:rPr lang="en-US" dirty="0" err="1" smtClean="0"/>
              <a:t>Trembelas</a:t>
            </a:r>
            <a:r>
              <a:rPr lang="en-US" dirty="0" smtClean="0"/>
              <a:t>, </a:t>
            </a:r>
            <a:r>
              <a:rPr lang="en-US" dirty="0" err="1" smtClean="0"/>
              <a:t>Soteropoulos</a:t>
            </a:r>
            <a:r>
              <a:rPr lang="en-US" dirty="0" smtClean="0"/>
              <a:t> et. al)</a:t>
            </a:r>
          </a:p>
          <a:p>
            <a:pPr marL="339725" indent="-339725">
              <a:buFont typeface="Arial"/>
              <a:buChar char="•"/>
            </a:pPr>
            <a:r>
              <a:rPr lang="en-US" sz="2800" dirty="0" smtClean="0"/>
              <a:t>Absence of Academic discussion</a:t>
            </a:r>
          </a:p>
          <a:p>
            <a:pPr marL="339725" indent="-339725">
              <a:buFont typeface="Arial"/>
              <a:buChar char="•"/>
            </a:pPr>
            <a:r>
              <a:rPr lang="en-US" sz="2800" dirty="0" smtClean="0"/>
              <a:t>Recent cooperation &amp; dependency on the </a:t>
            </a:r>
            <a:br>
              <a:rPr lang="en-US" sz="2800" dirty="0" smtClean="0"/>
            </a:br>
            <a:r>
              <a:rPr lang="en-US" sz="2800" dirty="0" smtClean="0"/>
              <a:t>Greek Bible Society</a:t>
            </a:r>
          </a:p>
          <a:p>
            <a:pPr marL="339725" indent="-339725">
              <a:buFont typeface="Arial"/>
              <a:buChar char="•"/>
            </a:pPr>
            <a:r>
              <a:rPr lang="en-US" sz="2800" dirty="0" smtClean="0"/>
              <a:t>Extensive usage of the Nestle-Aland text for </a:t>
            </a:r>
            <a:br>
              <a:rPr lang="en-US" sz="2800" dirty="0" smtClean="0"/>
            </a:br>
            <a:r>
              <a:rPr lang="en-US" sz="2800" dirty="0" smtClean="0"/>
              <a:t>non Liturgical purposes </a:t>
            </a:r>
            <a:endParaRPr lang="en-US" sz="3600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377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Stylianopoulos – footnote one on page 5</a:t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3" name="Picture 2" descr="Screen shot 2012-09-10 at 7.08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53" y="1552045"/>
            <a:ext cx="7231712" cy="460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01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Stylianopoulos – </a:t>
            </a:r>
            <a:r>
              <a:rPr lang="en-US" sz="3200" dirty="0"/>
              <a:t>footnote </a:t>
            </a:r>
            <a:r>
              <a:rPr lang="en-US" sz="3200" dirty="0" smtClean="0"/>
              <a:t>two on </a:t>
            </a:r>
            <a:r>
              <a:rPr lang="en-US" sz="3200" dirty="0"/>
              <a:t>page </a:t>
            </a:r>
            <a:r>
              <a:rPr lang="en-US" sz="3200" dirty="0" smtClean="0"/>
              <a:t>137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4" name="Picture 3" descr="Screen shot 2012-09-10 at 7.14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7" y="1600200"/>
            <a:ext cx="7354244" cy="457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96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Rife - The Western Rejection 1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65238" y="1785570"/>
            <a:ext cx="817638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98463" algn="l"/>
              </a:tabLst>
            </a:pPr>
            <a:r>
              <a:rPr lang="en-US" sz="3200" dirty="0" smtClean="0"/>
              <a:t>	No Critical Apparatus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7F7F7F"/>
                </a:solidFill>
              </a:rPr>
              <a:t>The assigned object was to recover, </a:t>
            </a:r>
            <a:br>
              <a:rPr lang="en-US" sz="2800" dirty="0" smtClean="0">
                <a:solidFill>
                  <a:srgbClr val="7F7F7F"/>
                </a:solidFill>
              </a:rPr>
            </a:br>
            <a:r>
              <a:rPr lang="en-US" sz="2800" dirty="0" smtClean="0">
                <a:solidFill>
                  <a:srgbClr val="7F7F7F"/>
                </a:solidFill>
              </a:rPr>
              <a:t>insofar </a:t>
            </a:r>
            <a:r>
              <a:rPr lang="en-US" sz="2800" dirty="0">
                <a:solidFill>
                  <a:srgbClr val="7F7F7F"/>
                </a:solidFill>
              </a:rPr>
              <a:t>as possible, </a:t>
            </a:r>
            <a:r>
              <a:rPr lang="en-US" sz="2800" dirty="0" smtClean="0">
                <a:solidFill>
                  <a:srgbClr val="7F7F7F"/>
                </a:solidFill>
              </a:rPr>
              <a:t/>
            </a:r>
            <a:br>
              <a:rPr lang="en-US" sz="2800" dirty="0" smtClean="0">
                <a:solidFill>
                  <a:srgbClr val="7F7F7F"/>
                </a:solidFill>
              </a:rPr>
            </a:br>
            <a:r>
              <a:rPr lang="en-US" sz="2800" dirty="0" smtClean="0">
                <a:solidFill>
                  <a:srgbClr val="7F7F7F"/>
                </a:solidFill>
              </a:rPr>
              <a:t>of </a:t>
            </a:r>
            <a:r>
              <a:rPr lang="en-US" sz="2800" dirty="0">
                <a:solidFill>
                  <a:srgbClr val="7F7F7F"/>
                </a:solidFill>
              </a:rPr>
              <a:t>the oldest ecclesiastically transmitted text, especially that of the Church of </a:t>
            </a:r>
            <a:r>
              <a:rPr lang="en-US" sz="2800" dirty="0" smtClean="0">
                <a:solidFill>
                  <a:srgbClr val="7F7F7F"/>
                </a:solidFill>
              </a:rPr>
              <a:t>Constantinople.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7F7F7F"/>
                </a:solidFill>
              </a:rPr>
              <a:t>Minority readings were given.</a:t>
            </a:r>
            <a:endParaRPr lang="en-US" sz="28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8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1817" y="811319"/>
            <a:ext cx="667904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entury"/>
                <a:cs typeface="Century"/>
              </a:rPr>
              <a:t>…no </a:t>
            </a:r>
            <a:r>
              <a:rPr lang="en-US" sz="3200" b="1" dirty="0">
                <a:latin typeface="Century"/>
                <a:cs typeface="Century"/>
              </a:rPr>
              <a:t>criticism was made of the authority of the text of the MSS</a:t>
            </a:r>
            <a:r>
              <a:rPr lang="en-US" sz="3200" dirty="0">
                <a:latin typeface="Century"/>
                <a:cs typeface="Century"/>
              </a:rPr>
              <a:t>.  There </a:t>
            </a:r>
            <a:r>
              <a:rPr lang="en-US" sz="3200" dirty="0" smtClean="0">
                <a:latin typeface="Century"/>
                <a:cs typeface="Century"/>
              </a:rPr>
              <a:t>was</a:t>
            </a:r>
          </a:p>
          <a:p>
            <a:pPr marL="457200" indent="-457200">
              <a:buFont typeface="Arial"/>
              <a:buChar char="•"/>
            </a:pPr>
            <a:r>
              <a:rPr lang="en-US" sz="4000" dirty="0" smtClean="0">
                <a:latin typeface="Century"/>
                <a:cs typeface="Century"/>
              </a:rPr>
              <a:t>no </a:t>
            </a:r>
            <a:r>
              <a:rPr lang="en-US" sz="4000" dirty="0">
                <a:latin typeface="Century"/>
                <a:cs typeface="Century"/>
              </a:rPr>
              <a:t>transposition, </a:t>
            </a:r>
            <a:endParaRPr lang="en-US" sz="4000" dirty="0" smtClean="0">
              <a:latin typeface="Century"/>
              <a:cs typeface="Century"/>
            </a:endParaRPr>
          </a:p>
          <a:p>
            <a:pPr marL="457200" indent="-457200">
              <a:buFont typeface="Arial"/>
              <a:buChar char="•"/>
            </a:pPr>
            <a:r>
              <a:rPr lang="en-US" sz="4000" dirty="0" smtClean="0">
                <a:latin typeface="Century"/>
                <a:cs typeface="Century"/>
              </a:rPr>
              <a:t>no substitution</a:t>
            </a:r>
            <a:r>
              <a:rPr lang="en-US" sz="4000" dirty="0">
                <a:latin typeface="Century"/>
                <a:cs typeface="Century"/>
              </a:rPr>
              <a:t>, </a:t>
            </a:r>
            <a:endParaRPr lang="en-US" sz="4000" dirty="0" smtClean="0">
              <a:latin typeface="Century"/>
              <a:cs typeface="Century"/>
            </a:endParaRPr>
          </a:p>
          <a:p>
            <a:pPr marL="457200" indent="-457200">
              <a:buFont typeface="Arial"/>
              <a:buChar char="•"/>
            </a:pPr>
            <a:r>
              <a:rPr lang="en-US" sz="4000" dirty="0" smtClean="0">
                <a:latin typeface="Century"/>
                <a:cs typeface="Century"/>
              </a:rPr>
              <a:t>no addition</a:t>
            </a:r>
            <a:r>
              <a:rPr lang="en-US" sz="4000" dirty="0">
                <a:latin typeface="Century"/>
                <a:cs typeface="Century"/>
              </a:rPr>
              <a:t>, </a:t>
            </a:r>
            <a:endParaRPr lang="en-US" sz="4000" dirty="0" smtClean="0">
              <a:latin typeface="Century"/>
              <a:cs typeface="Century"/>
            </a:endParaRPr>
          </a:p>
          <a:p>
            <a:pPr marL="457200" indent="-457200">
              <a:buFont typeface="Arial"/>
              <a:buChar char="•"/>
            </a:pPr>
            <a:r>
              <a:rPr lang="en-US" sz="4000" dirty="0" smtClean="0">
                <a:latin typeface="Century"/>
                <a:cs typeface="Century"/>
              </a:rPr>
              <a:t>no excision</a:t>
            </a:r>
            <a:r>
              <a:rPr lang="en-US" sz="4000" dirty="0">
                <a:latin typeface="Century"/>
                <a:cs typeface="Century"/>
              </a:rPr>
              <a:t>, </a:t>
            </a:r>
          </a:p>
          <a:p>
            <a:r>
              <a:rPr lang="en-US" sz="2800" dirty="0" smtClean="0">
                <a:latin typeface="Century"/>
                <a:cs typeface="Century"/>
              </a:rPr>
              <a:t>except </a:t>
            </a:r>
            <a:r>
              <a:rPr lang="en-US" sz="2800" dirty="0">
                <a:latin typeface="Century"/>
                <a:cs typeface="Century"/>
              </a:rPr>
              <a:t>in rare cases, and these with sufficient testimony elsewhere</a:t>
            </a:r>
            <a:r>
              <a:rPr lang="en-US" sz="2800" dirty="0"/>
              <a:t>. </a:t>
            </a:r>
            <a:r>
              <a:rPr lang="en-US" sz="2800" dirty="0" smtClean="0"/>
              <a:t>…</a:t>
            </a:r>
          </a:p>
          <a:p>
            <a:pPr algn="r"/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Antoniades, Introduction</a:t>
            </a:r>
            <a:endParaRPr lang="en-US" sz="2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989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Rife - The Western Rejection </a:t>
            </a:r>
            <a:r>
              <a:rPr lang="en-US" sz="4400" dirty="0" smtClean="0"/>
              <a:t>2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458788" algn="l"/>
              </a:tabLst>
            </a:pP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	Devotional Character/ Liturgical Usage</a:t>
            </a:r>
          </a:p>
          <a:p>
            <a:pPr>
              <a:tabLst>
                <a:tab pos="458788" algn="l"/>
              </a:tabLst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Parallel &amp; Antithetical passages in footnotes</a:t>
            </a:r>
          </a:p>
          <a:p>
            <a:pPr>
              <a:tabLst>
                <a:tab pos="458788" algn="l"/>
              </a:tabLst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Liturgical Tables</a:t>
            </a:r>
          </a:p>
          <a:p>
            <a:pPr>
              <a:tabLst>
                <a:tab pos="458788" algn="l"/>
              </a:tabLst>
            </a:pPr>
            <a:endParaRPr lang="en-US" sz="3200" dirty="0" smtClean="0">
              <a:solidFill>
                <a:schemeClr val="tx1"/>
              </a:solidFill>
              <a:latin typeface="+mn-lt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800" dirty="0" smtClean="0">
                <a:latin typeface="+mn-lt"/>
              </a:rPr>
              <a:t>THE BIBLE IS THE BOOK OF THE CHURCH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Liturgical &amp; Devotional 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by NATURE &amp; HISTORY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2224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Rife - The Western R</a:t>
            </a:r>
            <a:r>
              <a:rPr lang="en-US" sz="4400" dirty="0" smtClean="0"/>
              <a:t>ejection 3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Follows grammatical standards </a:t>
            </a:r>
            <a:br>
              <a:rPr lang="en-US" sz="3200" dirty="0" smtClean="0">
                <a:solidFill>
                  <a:schemeClr val="tx1"/>
                </a:solidFill>
                <a:latin typeface="+mn-lt"/>
              </a:rPr>
            </a:b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rather than the MSS</a:t>
            </a:r>
          </a:p>
          <a:p>
            <a:pPr>
              <a:buFont typeface="Arial"/>
              <a:buChar char="•"/>
            </a:pPr>
            <a:r>
              <a:rPr lang="en-US" sz="3200" dirty="0" smtClean="0">
                <a:solidFill>
                  <a:srgbClr val="7F7F7F"/>
                </a:solidFill>
                <a:latin typeface="+mn-lt"/>
              </a:rPr>
              <a:t>One can not correct some of the errors of the MSS and leave others not corrected.</a:t>
            </a:r>
          </a:p>
          <a:p>
            <a:pPr>
              <a:buFont typeface="Arial"/>
              <a:buChar char="•"/>
            </a:pPr>
            <a:r>
              <a:rPr lang="en-US" sz="3200" dirty="0" smtClean="0">
                <a:solidFill>
                  <a:srgbClr val="7F7F7F"/>
                </a:solidFill>
                <a:latin typeface="+mn-lt"/>
              </a:rPr>
              <a:t>Choice of orthography impacts the meaning</a:t>
            </a:r>
          </a:p>
          <a:p>
            <a:pPr>
              <a:buFont typeface="Arial"/>
              <a:buChar char="•"/>
            </a:pPr>
            <a:r>
              <a:rPr lang="en-US" sz="3200" dirty="0" smtClean="0">
                <a:solidFill>
                  <a:srgbClr val="7F7F7F"/>
                </a:solidFill>
                <a:latin typeface="+mn-lt"/>
              </a:rPr>
              <a:t>Choice of punctuation reflect syntax</a:t>
            </a:r>
            <a:br>
              <a:rPr lang="en-US" sz="3200" dirty="0" smtClean="0">
                <a:solidFill>
                  <a:srgbClr val="7F7F7F"/>
                </a:solidFill>
                <a:latin typeface="+mn-lt"/>
              </a:rPr>
            </a:br>
            <a:r>
              <a:rPr lang="en-US" sz="3200" dirty="0" smtClean="0">
                <a:solidFill>
                  <a:srgbClr val="7F7F7F"/>
                </a:solidFill>
                <a:latin typeface="+mn-lt"/>
              </a:rPr>
              <a:t>as well as oral usage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35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Rife - The Western Rejection </a:t>
            </a:r>
            <a:r>
              <a:rPr lang="en-US" sz="4400" dirty="0" smtClean="0"/>
              <a:t>4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95" y="1600200"/>
            <a:ext cx="8536947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Continues text is prepared from lectionaries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3000" dirty="0" smtClean="0">
                <a:latin typeface="+mn-lt"/>
              </a:rPr>
              <a:t>Lectionaries contain at the end the omitted text.</a:t>
            </a:r>
          </a:p>
          <a:p>
            <a:r>
              <a:rPr lang="en-US" sz="3000" dirty="0" smtClean="0">
                <a:latin typeface="+mn-lt"/>
              </a:rPr>
              <a:t>Lectionaries contain less errors in transmission</a:t>
            </a:r>
          </a:p>
          <a:p>
            <a:r>
              <a:rPr lang="en-US" sz="3000" dirty="0" smtClean="0">
                <a:latin typeface="+mn-lt"/>
              </a:rPr>
              <a:t>Utilization of complete texts as well </a:t>
            </a:r>
            <a:endParaRPr lang="en-US" sz="3000" dirty="0">
              <a:latin typeface="+mn-lt"/>
            </a:endParaRPr>
          </a:p>
          <a:p>
            <a:endParaRPr lang="en-US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59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Rife - The Western Rejection </a:t>
            </a:r>
            <a:r>
              <a:rPr lang="en-US" sz="4400" dirty="0" smtClean="0"/>
              <a:t>5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Assumed Authority to </a:t>
            </a:r>
            <a:r>
              <a:rPr lang="en-US" sz="3200" dirty="0" err="1" smtClean="0">
                <a:solidFill>
                  <a:srgbClr val="000000"/>
                </a:solidFill>
                <a:latin typeface="+mn-lt"/>
              </a:rPr>
              <a:t>Saliveros</a:t>
            </a:r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 publication based on unnamed TR sources</a:t>
            </a:r>
            <a:br>
              <a:rPr lang="en-US" sz="3200" dirty="0" smtClean="0">
                <a:solidFill>
                  <a:srgbClr val="000000"/>
                </a:solidFill>
                <a:latin typeface="+mn-lt"/>
              </a:rPr>
            </a:br>
            <a:endParaRPr lang="en-US" sz="3200" dirty="0" smtClean="0">
              <a:solidFill>
                <a:srgbClr val="000000"/>
              </a:solidFill>
              <a:latin typeface="+mn-lt"/>
            </a:endParaRPr>
          </a:p>
          <a:p>
            <a:r>
              <a:rPr lang="en-US" sz="3200" dirty="0" smtClean="0">
                <a:latin typeface="+mn-lt"/>
              </a:rPr>
              <a:t>Antoniades’ lectionary MSS sources are taken from the most reliable areas of the Constantinople’s Church</a:t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Church of </a:t>
            </a:r>
            <a:r>
              <a:rPr lang="en-US" sz="3200" dirty="0" err="1" smtClean="0">
                <a:latin typeface="+mn-lt"/>
              </a:rPr>
              <a:t>Hagia</a:t>
            </a:r>
            <a:r>
              <a:rPr lang="en-US" sz="3200" dirty="0" smtClean="0">
                <a:latin typeface="+mn-lt"/>
              </a:rPr>
              <a:t> Sophia,</a:t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Chalke Theological School &amp; Seminary,</a:t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Chalke Commercial School,</a:t>
            </a:r>
            <a:br>
              <a:rPr lang="en-US" sz="3200" dirty="0" smtClean="0">
                <a:latin typeface="+mn-lt"/>
              </a:rPr>
            </a:br>
            <a:r>
              <a:rPr lang="en-US" sz="3200" dirty="0" err="1" smtClean="0">
                <a:latin typeface="+mn-lt"/>
              </a:rPr>
              <a:t>Metochi</a:t>
            </a:r>
            <a:r>
              <a:rPr lang="en-US" sz="3200" dirty="0" smtClean="0">
                <a:latin typeface="+mn-lt"/>
              </a:rPr>
              <a:t> of Holy </a:t>
            </a:r>
            <a:r>
              <a:rPr lang="en-US" sz="3200" dirty="0">
                <a:latin typeface="+mn-lt"/>
              </a:rPr>
              <a:t>Sepulchre in Constantinople</a:t>
            </a:r>
            <a:endParaRPr lang="en-US" sz="32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1659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Greek New Testaments in the West</a:t>
            </a:r>
            <a:endParaRPr lang="en-US" sz="3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20621"/>
              </p:ext>
            </p:extLst>
          </p:nvPr>
        </p:nvGraphicFramePr>
        <p:xfrm>
          <a:off x="3040523" y="1681526"/>
          <a:ext cx="3213100" cy="482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Worksheet" r:id="rId4" imgW="3213100" imgH="4826000" progId="Excel.Sheet.12">
                  <p:embed/>
                </p:oleObj>
              </mc:Choice>
              <mc:Fallback>
                <p:oleObj name="Worksheet" r:id="rId4" imgW="3213100" imgH="4826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0523" y="1681526"/>
                        <a:ext cx="3213100" cy="482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1725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Rife - The Western Rejection </a:t>
            </a:r>
            <a:r>
              <a:rPr lang="en-US" sz="4400" dirty="0" smtClean="0"/>
              <a:t>6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+mn-lt"/>
              </a:rPr>
              <a:t>Not the better representative </a:t>
            </a:r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MSS than TR</a:t>
            </a:r>
            <a:br>
              <a:rPr lang="en-US" sz="3200" dirty="0" smtClean="0">
                <a:solidFill>
                  <a:srgbClr val="000000"/>
                </a:solidFill>
                <a:latin typeface="+mn-lt"/>
              </a:rPr>
            </a:br>
            <a:endParaRPr lang="en-US" sz="3200" dirty="0" smtClean="0">
              <a:solidFill>
                <a:srgbClr val="000000"/>
              </a:solidFill>
              <a:latin typeface="+mn-lt"/>
            </a:endParaRPr>
          </a:p>
          <a:p>
            <a:r>
              <a:rPr lang="en-US" sz="3200" dirty="0" smtClean="0">
                <a:solidFill>
                  <a:srgbClr val="7F7F7F"/>
                </a:solidFill>
                <a:latin typeface="+mn-lt"/>
              </a:rPr>
              <a:t>MSS used in the Church, TR is a Western, not an Orthodox Church document</a:t>
            </a:r>
          </a:p>
          <a:p>
            <a:r>
              <a:rPr lang="en-US" sz="3200" dirty="0" smtClean="0">
                <a:solidFill>
                  <a:srgbClr val="7F7F7F"/>
                </a:solidFill>
                <a:latin typeface="+mn-lt"/>
              </a:rPr>
              <a:t>Patriarchal text is an ANSWER to TR</a:t>
            </a:r>
          </a:p>
          <a:p>
            <a:r>
              <a:rPr lang="en-US" sz="3200" dirty="0" smtClean="0">
                <a:solidFill>
                  <a:srgbClr val="7F7F7F"/>
                </a:solidFill>
                <a:latin typeface="+mn-lt"/>
              </a:rPr>
              <a:t>Recent acceptance of Antoniades</a:t>
            </a:r>
            <a:br>
              <a:rPr lang="en-US" sz="3200" dirty="0" smtClean="0">
                <a:solidFill>
                  <a:srgbClr val="7F7F7F"/>
                </a:solidFill>
                <a:latin typeface="+mn-lt"/>
              </a:rPr>
            </a:br>
            <a:r>
              <a:rPr lang="en-US" dirty="0" smtClean="0">
                <a:solidFill>
                  <a:srgbClr val="7F7F7F"/>
                </a:solidFill>
                <a:latin typeface="+mn-lt"/>
              </a:rPr>
              <a:t>(Klaus </a:t>
            </a:r>
            <a:r>
              <a:rPr lang="en-US" dirty="0" err="1" smtClean="0">
                <a:solidFill>
                  <a:srgbClr val="7F7F7F"/>
                </a:solidFill>
                <a:latin typeface="+mn-lt"/>
              </a:rPr>
              <a:t>Wachtel</a:t>
            </a:r>
            <a:r>
              <a:rPr lang="en-US" dirty="0" smtClean="0">
                <a:solidFill>
                  <a:srgbClr val="7F7F7F"/>
                </a:solidFill>
                <a:latin typeface="+mn-lt"/>
              </a:rPr>
              <a:t>, </a:t>
            </a:r>
            <a:br>
              <a:rPr lang="en-US" dirty="0" smtClean="0">
                <a:solidFill>
                  <a:srgbClr val="7F7F7F"/>
                </a:solidFill>
                <a:latin typeface="+mn-lt"/>
              </a:rPr>
            </a:br>
            <a:r>
              <a:rPr lang="en-US" i="1" dirty="0" smtClean="0">
                <a:solidFill>
                  <a:srgbClr val="7F7F7F"/>
                </a:solidFill>
                <a:latin typeface="+mn-lt"/>
              </a:rPr>
              <a:t>Early Variance in the Byzantine Text of the Gospels</a:t>
            </a:r>
            <a:r>
              <a:rPr lang="en-US" dirty="0" smtClean="0">
                <a:solidFill>
                  <a:srgbClr val="7F7F7F"/>
                </a:solidFill>
                <a:latin typeface="+mn-lt"/>
              </a:rPr>
              <a:t>, 2006)</a:t>
            </a:r>
          </a:p>
          <a:p>
            <a:endParaRPr lang="en-US" sz="3200" dirty="0">
              <a:solidFill>
                <a:srgbClr val="7F7F7F"/>
              </a:solidFill>
              <a:latin typeface="+mn-lt"/>
            </a:endParaRPr>
          </a:p>
          <a:p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6530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Rife </a:t>
            </a:r>
            <a:r>
              <a:rPr lang="en-US" sz="4400" dirty="0" smtClean="0"/>
              <a:t>– other references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+mn-lt"/>
              </a:rPr>
              <a:t>Colwell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(Studies in the Lectionary Text, 82-83)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+mn-lt"/>
              </a:rPr>
              <a:t>Lake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(Harvard Theological Review, XXI, 349-357)</a:t>
            </a:r>
          </a:p>
          <a:p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3200" dirty="0" smtClean="0">
                <a:latin typeface="+mn-lt"/>
              </a:rPr>
              <a:t>There are  relevant to Antoniades’ text at all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3320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008" y="1600200"/>
            <a:ext cx="8595742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600" dirty="0" smtClean="0">
                <a:latin typeface="+mn-lt"/>
              </a:rPr>
              <a:t>Current availability of MSS used by Antoniades permit further investigation.</a:t>
            </a:r>
          </a:p>
          <a:p>
            <a:pPr>
              <a:lnSpc>
                <a:spcPct val="120000"/>
              </a:lnSpc>
            </a:pPr>
            <a:r>
              <a:rPr lang="en-US" sz="2600" dirty="0" smtClean="0">
                <a:latin typeface="+mn-lt"/>
              </a:rPr>
              <a:t>Does the Church have a text? </a:t>
            </a:r>
            <a:br>
              <a:rPr lang="en-US" sz="2600" dirty="0" smtClean="0">
                <a:latin typeface="+mn-lt"/>
              </a:rPr>
            </a:br>
            <a:r>
              <a:rPr lang="en-US" sz="2600" dirty="0" smtClean="0">
                <a:latin typeface="+mn-lt"/>
              </a:rPr>
              <a:t>Is this text the Antoniades text?</a:t>
            </a:r>
          </a:p>
          <a:p>
            <a:pPr>
              <a:lnSpc>
                <a:spcPct val="120000"/>
              </a:lnSpc>
            </a:pPr>
            <a:r>
              <a:rPr lang="en-US" sz="2600" dirty="0" smtClean="0">
                <a:latin typeface="+mn-lt"/>
              </a:rPr>
              <a:t>Are Antoniades’ orthography &amp; punctuation correct?</a:t>
            </a:r>
          </a:p>
          <a:p>
            <a:pPr>
              <a:lnSpc>
                <a:spcPct val="120000"/>
              </a:lnSpc>
            </a:pPr>
            <a:r>
              <a:rPr lang="en-US" sz="2600" dirty="0" smtClean="0">
                <a:latin typeface="+mn-lt"/>
              </a:rPr>
              <a:t>Compare &amp; Contrast old Slavonic MSS against Antoniades text</a:t>
            </a:r>
            <a:endParaRPr lang="en-US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5753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triarchal Dedicatio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"/>
          <a:stretch/>
        </p:blipFill>
        <p:spPr>
          <a:xfrm>
            <a:off x="729051" y="246924"/>
            <a:ext cx="7719453" cy="634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29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Patriarchs in Constantinople</a:t>
            </a:r>
            <a:endParaRPr lang="en-US" sz="3600" dirty="0"/>
          </a:p>
        </p:txBody>
      </p:sp>
      <p:pic>
        <p:nvPicPr>
          <p:cNvPr id="5" name="Picture 4" descr="Screen shot 2012-09-09 at 9.41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17" y="1715058"/>
            <a:ext cx="3509645" cy="42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4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610540"/>
              </p:ext>
            </p:extLst>
          </p:nvPr>
        </p:nvGraphicFramePr>
        <p:xfrm>
          <a:off x="516386" y="450423"/>
          <a:ext cx="8160756" cy="5994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Worksheet" r:id="rId4" imgW="9613900" imgH="7061200" progId="Excel.Sheet.12">
                  <p:embed/>
                </p:oleObj>
              </mc:Choice>
              <mc:Fallback>
                <p:oleObj name="Worksheet" r:id="rId4" imgW="9613900" imgH="7061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6386" y="450423"/>
                        <a:ext cx="8160756" cy="5994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Screen shot 2012-09-09 at 11.02.2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564" y="450423"/>
            <a:ext cx="1265781" cy="1605667"/>
          </a:xfrm>
          <a:prstGeom prst="rect">
            <a:avLst/>
          </a:prstGeom>
        </p:spPr>
      </p:pic>
      <p:pic>
        <p:nvPicPr>
          <p:cNvPr id="9" name="Picture 8" descr="Konstantinos_V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463" y="509708"/>
            <a:ext cx="1099650" cy="1546382"/>
          </a:xfrm>
          <a:prstGeom prst="rect">
            <a:avLst/>
          </a:prstGeom>
        </p:spPr>
      </p:pic>
      <p:pic>
        <p:nvPicPr>
          <p:cNvPr id="10" name="Picture 9" descr="Screen shot 2012-09-09 at 11.09.40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386" y="509708"/>
            <a:ext cx="904549" cy="121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50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Text using MSS</a:t>
            </a:r>
            <a:br>
              <a:rPr lang="en-US" sz="2400" dirty="0" smtClean="0"/>
            </a:br>
            <a:r>
              <a:rPr lang="en-US" sz="3600" dirty="0" smtClean="0"/>
              <a:t>Codex Sinaiticus</a:t>
            </a:r>
            <a:endParaRPr lang="en-US" sz="3600" dirty="0"/>
          </a:p>
        </p:txBody>
      </p:sp>
      <p:pic>
        <p:nvPicPr>
          <p:cNvPr id="3" name="Picture 2" descr="Screen shot 2012-09-09 at 11.29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95" y="1735309"/>
            <a:ext cx="5424892" cy="4389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38427" y="1735309"/>
            <a:ext cx="3079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prstClr val="black"/>
                </a:solidFill>
                <a:latin typeface="ArialUnicodeMS"/>
              </a:rPr>
              <a:t>η</a:t>
            </a:r>
            <a:r>
              <a:rPr lang="el-GR" sz="1200" dirty="0">
                <a:solidFill>
                  <a:prstClr val="black"/>
                </a:solidFill>
                <a:latin typeface="ArialUnicodeMS"/>
              </a:rPr>
              <a:t> </a:t>
            </a:r>
            <a:r>
              <a:rPr lang="el-GR" sz="1200" dirty="0">
                <a:latin typeface="ArialUnicodeMS"/>
                <a:hlinkClick r:id="rId3"/>
              </a:rPr>
              <a:t>δε μαρια η </a:t>
            </a:r>
            <a:r>
              <a:rPr lang="el-GR" sz="1200" dirty="0" smtClean="0">
                <a:latin typeface="ArialUnicodeMS"/>
                <a:hlinkClick r:id="rId3"/>
              </a:rPr>
              <a:t>μαγδα</a:t>
            </a:r>
            <a:r>
              <a:rPr lang="en-US" sz="1200" dirty="0" smtClean="0">
                <a:latin typeface="ArialUnicodeMS"/>
              </a:rPr>
              <a:t/>
            </a:r>
            <a:br>
              <a:rPr lang="en-US" sz="1200" dirty="0" smtClean="0">
                <a:latin typeface="ArialUnicodeMS"/>
              </a:rPr>
            </a:br>
            <a:r>
              <a:rPr lang="el-GR" sz="1200" dirty="0" smtClean="0">
                <a:solidFill>
                  <a:prstClr val="black"/>
                </a:solidFill>
                <a:latin typeface="ArialUnicodeMS"/>
              </a:rPr>
              <a:t>ληνη</a:t>
            </a:r>
            <a:r>
              <a:rPr lang="el-GR" sz="1200" dirty="0">
                <a:solidFill>
                  <a:prstClr val="black"/>
                </a:solidFill>
                <a:latin typeface="ArialUnicodeMS"/>
              </a:rPr>
              <a:t> και μαρια η </a:t>
            </a:r>
            <a:r>
              <a:rPr lang="el-GR" sz="1200" dirty="0">
                <a:solidFill>
                  <a:srgbClr val="4B25EC"/>
                </a:solidFill>
                <a:latin typeface="ArialUnicodeMS"/>
                <a:hlinkClick r:id="rId3"/>
              </a:rPr>
              <a:t>┬</a:t>
            </a:r>
            <a:r>
              <a:rPr lang="el-GR" sz="1200" dirty="0">
                <a:solidFill>
                  <a:prstClr val="black"/>
                </a:solidFill>
                <a:latin typeface="ArialUnicodeMS"/>
                <a:hlinkClick r:id="rId3"/>
              </a:rPr>
              <a:t> </a:t>
            </a:r>
            <a:r>
              <a:rPr lang="el-GR" sz="1200" dirty="0">
                <a:solidFill>
                  <a:prstClr val="black"/>
                </a:solidFill>
                <a:latin typeface="ArialUnicodeMS"/>
              </a:rPr>
              <a:t/>
            </a:r>
            <a:br>
              <a:rPr lang="el-GR" sz="1200" dirty="0">
                <a:solidFill>
                  <a:prstClr val="black"/>
                </a:solidFill>
                <a:latin typeface="ArialUnicodeMS"/>
              </a:rPr>
            </a:br>
            <a:r>
              <a:rPr lang="el-GR" sz="1200" dirty="0" smtClean="0">
                <a:solidFill>
                  <a:prstClr val="black"/>
                </a:solidFill>
                <a:latin typeface="ArialUnicodeMS"/>
              </a:rPr>
              <a:t>ϊακωβου</a:t>
            </a:r>
            <a:r>
              <a:rPr lang="el-GR" sz="1200" dirty="0">
                <a:solidFill>
                  <a:prstClr val="black"/>
                </a:solidFill>
                <a:latin typeface="ArialUnicodeMS"/>
              </a:rPr>
              <a:t> · και ϲαλω</a:t>
            </a:r>
            <a:br>
              <a:rPr lang="el-GR" sz="1200" dirty="0">
                <a:solidFill>
                  <a:prstClr val="black"/>
                </a:solidFill>
                <a:latin typeface="ArialUnicodeMS"/>
              </a:rPr>
            </a:br>
            <a:r>
              <a:rPr lang="el-GR" sz="1200" dirty="0">
                <a:solidFill>
                  <a:prstClr val="black"/>
                </a:solidFill>
                <a:latin typeface="ArialUnicodeMS"/>
              </a:rPr>
              <a:t>μη ηγοραϲαν αρω</a:t>
            </a:r>
            <a:br>
              <a:rPr lang="el-GR" sz="1200" dirty="0">
                <a:solidFill>
                  <a:prstClr val="black"/>
                </a:solidFill>
                <a:latin typeface="ArialUnicodeMS"/>
              </a:rPr>
            </a:br>
            <a:r>
              <a:rPr lang="el-GR" sz="1200" dirty="0">
                <a:solidFill>
                  <a:prstClr val="black"/>
                </a:solidFill>
                <a:latin typeface="ArialUnicodeMS"/>
              </a:rPr>
              <a:t>ματα ϊνα </a:t>
            </a:r>
            <a:r>
              <a:rPr lang="el-GR" sz="1200" dirty="0" smtClean="0">
                <a:solidFill>
                  <a:prstClr val="black"/>
                </a:solidFill>
                <a:latin typeface="ArialUnicodeMS"/>
              </a:rPr>
              <a:t>ελθου</a:t>
            </a:r>
            <a:r>
              <a:rPr lang="el-GR" sz="1200" dirty="0">
                <a:solidFill>
                  <a:prstClr val="black"/>
                </a:solidFill>
                <a:latin typeface="ArialUnicodeMS"/>
              </a:rPr>
              <a:t/>
            </a:r>
            <a:br>
              <a:rPr lang="el-GR" sz="1200" dirty="0">
                <a:solidFill>
                  <a:prstClr val="black"/>
                </a:solidFill>
                <a:latin typeface="ArialUnicodeMS"/>
              </a:rPr>
            </a:br>
            <a:r>
              <a:rPr lang="el-GR" sz="1200" dirty="0">
                <a:solidFill>
                  <a:prstClr val="black"/>
                </a:solidFill>
                <a:latin typeface="ArialUnicodeMS"/>
              </a:rPr>
              <a:t>ϲαι αλιψωϲιν αυ</a:t>
            </a:r>
            <a:br>
              <a:rPr lang="el-GR" sz="1200" dirty="0">
                <a:solidFill>
                  <a:prstClr val="black"/>
                </a:solidFill>
                <a:latin typeface="ArialUnicodeMS"/>
              </a:rPr>
            </a:br>
            <a:r>
              <a:rPr lang="el-GR" sz="1200" dirty="0">
                <a:solidFill>
                  <a:prstClr val="black"/>
                </a:solidFill>
                <a:latin typeface="ArialUnicodeMS"/>
              </a:rPr>
              <a:t>τον : </a:t>
            </a:r>
            <a:br>
              <a:rPr lang="el-GR" sz="1200" dirty="0">
                <a:solidFill>
                  <a:prstClr val="black"/>
                </a:solidFill>
                <a:latin typeface="ArialUnicodeMS"/>
              </a:rPr>
            </a:br>
            <a:r>
              <a:rPr lang="el-GR" sz="1200" dirty="0">
                <a:solidFill>
                  <a:srgbClr val="4B25EC"/>
                </a:solidFill>
                <a:latin typeface="ArialUnicodeMS"/>
                <a:hlinkClick r:id="rId3"/>
              </a:rPr>
              <a:t>η</a:t>
            </a:r>
            <a:r>
              <a:rPr lang="el-GR" sz="1200" dirty="0">
                <a:solidFill>
                  <a:prstClr val="black"/>
                </a:solidFill>
                <a:latin typeface="ArialUnicodeMS"/>
                <a:hlinkClick r:id="rId3"/>
              </a:rPr>
              <a:t> </a:t>
            </a:r>
            <a:r>
              <a:rPr lang="el-GR" sz="1200" dirty="0">
                <a:solidFill>
                  <a:srgbClr val="4B25EC"/>
                </a:solidFill>
                <a:latin typeface="ArialUnicodeMS"/>
                <a:hlinkClick r:id="rId3"/>
              </a:rPr>
              <a:t>δε</a:t>
            </a:r>
            <a:r>
              <a:rPr lang="el-GR" sz="1200" dirty="0">
                <a:solidFill>
                  <a:prstClr val="black"/>
                </a:solidFill>
                <a:latin typeface="ArialUnicodeMS"/>
                <a:hlinkClick r:id="rId3"/>
              </a:rPr>
              <a:t> </a:t>
            </a:r>
            <a:r>
              <a:rPr lang="el-GR" sz="1200" dirty="0">
                <a:solidFill>
                  <a:srgbClr val="4B25EC"/>
                </a:solidFill>
                <a:latin typeface="ArialUnicodeMS"/>
                <a:hlinkClick r:id="rId3"/>
              </a:rPr>
              <a:t>μαρια</a:t>
            </a:r>
            <a:r>
              <a:rPr lang="el-GR" sz="1200" dirty="0">
                <a:solidFill>
                  <a:prstClr val="black"/>
                </a:solidFill>
                <a:latin typeface="ArialUnicodeMS"/>
                <a:hlinkClick r:id="rId3"/>
              </a:rPr>
              <a:t> </a:t>
            </a:r>
            <a:r>
              <a:rPr lang="el-GR" sz="1200" dirty="0">
                <a:solidFill>
                  <a:srgbClr val="4B25EC"/>
                </a:solidFill>
                <a:latin typeface="ArialUnicodeMS"/>
                <a:hlinkClick r:id="rId3"/>
              </a:rPr>
              <a:t>η</a:t>
            </a:r>
            <a:r>
              <a:rPr lang="el-GR" sz="1200" dirty="0">
                <a:solidFill>
                  <a:prstClr val="black"/>
                </a:solidFill>
                <a:latin typeface="ArialUnicodeMS"/>
                <a:hlinkClick r:id="rId3"/>
              </a:rPr>
              <a:t> </a:t>
            </a:r>
            <a:r>
              <a:rPr lang="el-GR" sz="1200" dirty="0">
                <a:solidFill>
                  <a:srgbClr val="4B25EC"/>
                </a:solidFill>
                <a:latin typeface="ArialUnicodeMS"/>
                <a:hlinkClick r:id="rId3"/>
              </a:rPr>
              <a:t>μαγδαληνη</a:t>
            </a:r>
            <a:r>
              <a:rPr lang="el-GR" sz="1200" dirty="0">
                <a:solidFill>
                  <a:prstClr val="black"/>
                </a:solidFill>
                <a:latin typeface="ArialUnicodeMS"/>
                <a:hlinkClick r:id="rId3"/>
              </a:rPr>
              <a:t> </a:t>
            </a:r>
            <a:r>
              <a:rPr lang="el-GR" sz="1200" dirty="0">
                <a:solidFill>
                  <a:srgbClr val="4B25EC"/>
                </a:solidFill>
                <a:latin typeface="ArialUnicodeMS"/>
                <a:hlinkClick r:id="rId3"/>
              </a:rPr>
              <a:t>και</a:t>
            </a:r>
            <a:r>
              <a:rPr lang="el-GR" sz="1200" dirty="0">
                <a:solidFill>
                  <a:prstClr val="black"/>
                </a:solidFill>
                <a:latin typeface="ArialUnicodeMS"/>
                <a:hlinkClick r:id="rId3"/>
              </a:rPr>
              <a:t> </a:t>
            </a:r>
            <a:r>
              <a:rPr lang="el-GR" sz="1200" dirty="0">
                <a:solidFill>
                  <a:srgbClr val="4B25EC"/>
                </a:solidFill>
                <a:latin typeface="ArialUnicodeMS"/>
                <a:hlinkClick r:id="rId3"/>
              </a:rPr>
              <a:t>μαρια</a:t>
            </a:r>
            <a:r>
              <a:rPr lang="el-GR" sz="1200" dirty="0">
                <a:solidFill>
                  <a:prstClr val="black"/>
                </a:solidFill>
                <a:latin typeface="ArialUnicodeMS"/>
                <a:hlinkClick r:id="rId3"/>
              </a:rPr>
              <a:t> </a:t>
            </a:r>
            <a:r>
              <a:rPr lang="el-GR" sz="1200" dirty="0">
                <a:solidFill>
                  <a:srgbClr val="4B25EC"/>
                </a:solidFill>
                <a:latin typeface="ArialUnicodeMS"/>
                <a:hlinkClick r:id="rId3"/>
              </a:rPr>
              <a:t>η</a:t>
            </a:r>
            <a:r>
              <a:rPr lang="el-GR" sz="1200" dirty="0">
                <a:solidFill>
                  <a:prstClr val="black"/>
                </a:solidFill>
                <a:latin typeface="ArialUnicodeMS"/>
                <a:hlinkClick r:id="rId3"/>
              </a:rPr>
              <a:t> </a:t>
            </a:r>
            <a:r>
              <a:rPr lang="el-GR" sz="1200" dirty="0">
                <a:solidFill>
                  <a:srgbClr val="4B25EC"/>
                </a:solidFill>
                <a:latin typeface="ArialUnicodeMS"/>
                <a:hlinkClick r:id="rId3"/>
              </a:rPr>
              <a:t>ϊωϲη</a:t>
            </a:r>
            <a:r>
              <a:rPr lang="el-GR" sz="1200" dirty="0">
                <a:solidFill>
                  <a:prstClr val="black"/>
                </a:solidFill>
                <a:latin typeface="ArialUnicodeMS"/>
                <a:hlinkClick r:id="rId3"/>
              </a:rPr>
              <a:t/>
            </a:r>
            <a:br>
              <a:rPr lang="el-GR" sz="1200" dirty="0">
                <a:solidFill>
                  <a:prstClr val="black"/>
                </a:solidFill>
                <a:latin typeface="ArialUnicodeMS"/>
                <a:hlinkClick r:id="rId3"/>
              </a:rPr>
            </a:br>
            <a:r>
              <a:rPr lang="el-GR" sz="1200" dirty="0">
                <a:solidFill>
                  <a:srgbClr val="4B25EC"/>
                </a:solidFill>
                <a:latin typeface="ArialUnicodeMS"/>
                <a:hlinkClick r:id="rId3"/>
              </a:rPr>
              <a:t>τοϲ</a:t>
            </a:r>
            <a:r>
              <a:rPr lang="el-GR" sz="1200" dirty="0">
                <a:solidFill>
                  <a:prstClr val="black"/>
                </a:solidFill>
                <a:latin typeface="ArialUnicodeMS"/>
                <a:hlinkClick r:id="rId3"/>
              </a:rPr>
              <a:t> </a:t>
            </a:r>
            <a:r>
              <a:rPr lang="el-GR" sz="1200" dirty="0">
                <a:solidFill>
                  <a:srgbClr val="4B25EC"/>
                </a:solidFill>
                <a:latin typeface="ArialUnicodeMS"/>
                <a:hlinkClick r:id="rId3"/>
              </a:rPr>
              <a:t>εθεωρουν</a:t>
            </a:r>
            <a:r>
              <a:rPr lang="el-GR" sz="1200" dirty="0">
                <a:solidFill>
                  <a:prstClr val="black"/>
                </a:solidFill>
                <a:latin typeface="ArialUnicodeMS"/>
                <a:hlinkClick r:id="rId3"/>
              </a:rPr>
              <a:t> </a:t>
            </a:r>
            <a:r>
              <a:rPr lang="el-GR" sz="1200" dirty="0">
                <a:solidFill>
                  <a:srgbClr val="4B25EC"/>
                </a:solidFill>
                <a:latin typeface="ArialUnicodeMS"/>
                <a:hlinkClick r:id="rId3"/>
              </a:rPr>
              <a:t>που</a:t>
            </a:r>
            <a:r>
              <a:rPr lang="el-GR" sz="1200" dirty="0">
                <a:solidFill>
                  <a:prstClr val="black"/>
                </a:solidFill>
                <a:latin typeface="ArialUnicodeMS"/>
                <a:hlinkClick r:id="rId3"/>
              </a:rPr>
              <a:t> </a:t>
            </a:r>
            <a:r>
              <a:rPr lang="el-GR" sz="1200" dirty="0">
                <a:solidFill>
                  <a:srgbClr val="4B25EC"/>
                </a:solidFill>
                <a:latin typeface="ArialUnicodeMS"/>
                <a:hlinkClick r:id="rId3"/>
              </a:rPr>
              <a:t>τεθιται</a:t>
            </a:r>
            <a:r>
              <a:rPr lang="el-GR" sz="1200" dirty="0">
                <a:solidFill>
                  <a:prstClr val="black"/>
                </a:solidFill>
                <a:latin typeface="ArialUnicodeMS"/>
                <a:hlinkClick r:id="rId3"/>
              </a:rPr>
              <a:t> </a:t>
            </a:r>
            <a:r>
              <a:rPr lang="el-GR" sz="1200" dirty="0">
                <a:solidFill>
                  <a:srgbClr val="4B25EC"/>
                </a:solidFill>
                <a:latin typeface="ArialUnicodeMS"/>
                <a:hlinkClick r:id="rId3"/>
              </a:rPr>
              <a:t>και</a:t>
            </a:r>
            <a:r>
              <a:rPr lang="el-GR" sz="1200" dirty="0">
                <a:solidFill>
                  <a:prstClr val="black"/>
                </a:solidFill>
                <a:latin typeface="ArialUnicodeMS"/>
                <a:hlinkClick r:id="rId3"/>
              </a:rPr>
              <a:t> </a:t>
            </a:r>
            <a:r>
              <a:rPr lang="el-GR" sz="1200" dirty="0">
                <a:solidFill>
                  <a:srgbClr val="4B25EC"/>
                </a:solidFill>
                <a:latin typeface="ArialUnicodeMS"/>
                <a:hlinkClick r:id="rId3"/>
              </a:rPr>
              <a:t>διαγενομε</a:t>
            </a:r>
            <a:r>
              <a:rPr lang="el-GR" sz="1200" dirty="0">
                <a:solidFill>
                  <a:prstClr val="black"/>
                </a:solidFill>
                <a:latin typeface="ArialUnicodeMS"/>
                <a:hlinkClick r:id="rId3"/>
              </a:rPr>
              <a:t/>
            </a:r>
            <a:br>
              <a:rPr lang="el-GR" sz="1200" dirty="0">
                <a:solidFill>
                  <a:prstClr val="black"/>
                </a:solidFill>
                <a:latin typeface="ArialUnicodeMS"/>
                <a:hlinkClick r:id="rId3"/>
              </a:rPr>
            </a:br>
            <a:r>
              <a:rPr lang="el-GR" sz="1200" dirty="0">
                <a:solidFill>
                  <a:srgbClr val="4B25EC"/>
                </a:solidFill>
                <a:latin typeface="ArialUnicodeMS"/>
                <a:hlinkClick r:id="rId3"/>
              </a:rPr>
              <a:t>νου</a:t>
            </a:r>
            <a:r>
              <a:rPr lang="el-GR" sz="1200" dirty="0">
                <a:solidFill>
                  <a:prstClr val="black"/>
                </a:solidFill>
                <a:latin typeface="ArialUnicodeMS"/>
                <a:hlinkClick r:id="rId3"/>
              </a:rPr>
              <a:t> </a:t>
            </a:r>
            <a:r>
              <a:rPr lang="el-GR" sz="1200" dirty="0">
                <a:solidFill>
                  <a:srgbClr val="4B25EC"/>
                </a:solidFill>
                <a:latin typeface="ArialUnicodeMS"/>
                <a:hlinkClick r:id="rId3"/>
              </a:rPr>
              <a:t>του</a:t>
            </a:r>
            <a:r>
              <a:rPr lang="el-GR" sz="1200" dirty="0">
                <a:solidFill>
                  <a:prstClr val="black"/>
                </a:solidFill>
                <a:latin typeface="ArialUnicodeMS"/>
                <a:hlinkClick r:id="rId3"/>
              </a:rPr>
              <a:t> </a:t>
            </a:r>
            <a:r>
              <a:rPr lang="el-GR" sz="1200" dirty="0">
                <a:solidFill>
                  <a:srgbClr val="4B25EC"/>
                </a:solidFill>
                <a:latin typeface="ArialUnicodeMS"/>
                <a:hlinkClick r:id="rId3"/>
              </a:rPr>
              <a:t>ϲαββατου</a:t>
            </a:r>
            <a:r>
              <a:rPr lang="el-GR" sz="1200" dirty="0">
                <a:solidFill>
                  <a:prstClr val="black"/>
                </a:solidFill>
                <a:latin typeface="ArialUnicodeMS"/>
                <a:hlinkClick r:id="rId3"/>
              </a:rPr>
              <a:t> 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87695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75" y="169503"/>
            <a:ext cx="2870563" cy="3480441"/>
          </a:xfrm>
        </p:spPr>
        <p:txBody>
          <a:bodyPr/>
          <a:lstStyle/>
          <a:p>
            <a:r>
              <a:rPr lang="en-US" sz="4800" b="1" i="1" dirty="0">
                <a:solidFill>
                  <a:schemeClr val="accent3">
                    <a:lumMod val="75000"/>
                  </a:schemeClr>
                </a:solidFill>
                <a:effectLst/>
                <a:latin typeface="Century"/>
                <a:cs typeface="Century"/>
              </a:rPr>
              <a:t>stones which the builders rejected</a:t>
            </a:r>
            <a:r>
              <a:rPr lang="en-US" sz="4800" i="1" dirty="0">
                <a:solidFill>
                  <a:schemeClr val="accent3">
                    <a:lumMod val="75000"/>
                  </a:schemeClr>
                </a:solidFill>
                <a:effectLst/>
                <a:latin typeface="Century"/>
                <a:cs typeface="Century"/>
              </a:rPr>
              <a:t> </a:t>
            </a:r>
            <a:endParaRPr lang="en-US" sz="4000" i="1" dirty="0">
              <a:solidFill>
                <a:schemeClr val="accent3">
                  <a:lumMod val="75000"/>
                </a:schemeClr>
              </a:solidFill>
              <a:latin typeface="Century"/>
              <a:cs typeface="Century"/>
            </a:endParaRPr>
          </a:p>
        </p:txBody>
      </p:sp>
      <p:pic>
        <p:nvPicPr>
          <p:cNvPr id="3" name="Picture 2" descr="Screen shot 2012-09-10 at 8.26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938" y="0"/>
            <a:ext cx="5070543" cy="6858000"/>
          </a:xfrm>
          <a:prstGeom prst="rect">
            <a:avLst/>
          </a:prstGeom>
        </p:spPr>
      </p:pic>
      <p:pic>
        <p:nvPicPr>
          <p:cNvPr id="5" name="Picture 4" descr="Screen shot 2012-09-10 at 11.06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311" y="16700"/>
            <a:ext cx="2157689" cy="3769457"/>
          </a:xfrm>
          <a:prstGeom prst="rect">
            <a:avLst/>
          </a:prstGeom>
        </p:spPr>
      </p:pic>
      <p:pic>
        <p:nvPicPr>
          <p:cNvPr id="6" name="Picture 5" descr="Screen shot 2012-09-10 at 11.07.3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625" y="2622091"/>
            <a:ext cx="2411374" cy="4235909"/>
          </a:xfrm>
          <a:prstGeom prst="rect">
            <a:avLst/>
          </a:prstGeom>
        </p:spPr>
      </p:pic>
      <p:pic>
        <p:nvPicPr>
          <p:cNvPr id="7" name="Picture 6" descr="Screen shot 2012-09-10 at 11.11.1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64" y="3602910"/>
            <a:ext cx="2753674" cy="325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22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Antoniades’ Textual Choices</a:t>
            </a:r>
            <a:endParaRPr lang="en-US" sz="40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460387" y="-164467"/>
            <a:ext cx="4122624" cy="7817209"/>
          </a:xfrm>
        </p:spPr>
        <p:txBody>
          <a:bodyPr>
            <a:normAutofit/>
          </a:bodyPr>
          <a:lstStyle/>
          <a:p>
            <a:pPr marL="344488" indent="-344488">
              <a:buNone/>
            </a:pPr>
            <a:r>
              <a:rPr lang="en-US" dirty="0">
                <a:latin typeface="+mn-lt"/>
              </a:rPr>
              <a:t>**	Theological School of </a:t>
            </a:r>
            <a:r>
              <a:rPr lang="en-US" dirty="0" smtClean="0">
                <a:latin typeface="+mn-lt"/>
              </a:rPr>
              <a:t>Chalke, 1, 3a, </a:t>
            </a:r>
            <a:r>
              <a:rPr lang="en-US" dirty="0">
                <a:latin typeface="+mn-lt"/>
              </a:rPr>
              <a:t>4 7 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of </a:t>
            </a:r>
            <a:r>
              <a:rPr lang="en-US" dirty="0">
                <a:latin typeface="+mn-lt"/>
              </a:rPr>
              <a:t>the Monastery and </a:t>
            </a:r>
            <a:r>
              <a:rPr lang="en-US" dirty="0" smtClean="0">
                <a:latin typeface="+mn-lt"/>
              </a:rPr>
              <a:t>1, 2 </a:t>
            </a:r>
            <a:r>
              <a:rPr lang="en-US" dirty="0">
                <a:latin typeface="+mn-lt"/>
              </a:rPr>
              <a:t>β </a:t>
            </a:r>
          </a:p>
          <a:p>
            <a:pPr marL="344488" indent="-344488">
              <a:buNone/>
            </a:pPr>
            <a:r>
              <a:rPr lang="en-US" dirty="0">
                <a:latin typeface="+mn-lt"/>
              </a:rPr>
              <a:t>**	Commerce School of </a:t>
            </a:r>
            <a:r>
              <a:rPr lang="en-US" dirty="0" smtClean="0">
                <a:latin typeface="+mn-lt"/>
              </a:rPr>
              <a:t>Chalke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†167, 168</a:t>
            </a:r>
            <a:r>
              <a:rPr lang="en-US" dirty="0">
                <a:latin typeface="+mn-lt"/>
              </a:rPr>
              <a:t>β </a:t>
            </a:r>
            <a:r>
              <a:rPr lang="en-US" dirty="0" smtClean="0">
                <a:latin typeface="+mn-lt"/>
              </a:rPr>
              <a:t>, 170, 171, 172, </a:t>
            </a:r>
            <a:r>
              <a:rPr lang="en-US" dirty="0">
                <a:latin typeface="+mn-lt"/>
              </a:rPr>
              <a:t>173</a:t>
            </a:r>
          </a:p>
          <a:p>
            <a:pPr marL="344488" indent="-344488">
              <a:buNone/>
            </a:pPr>
            <a:r>
              <a:rPr lang="en-US" dirty="0">
                <a:latin typeface="+mn-lt"/>
              </a:rPr>
              <a:t>**	Dependency of Monastery of Holy </a:t>
            </a:r>
            <a:r>
              <a:rPr lang="en-US" dirty="0" smtClean="0">
                <a:latin typeface="+mn-lt"/>
              </a:rPr>
              <a:t>Sepulchre </a:t>
            </a:r>
            <a:r>
              <a:rPr lang="en-US" dirty="0">
                <a:latin typeface="+mn-lt"/>
              </a:rPr>
              <a:t>in C/ple </a:t>
            </a:r>
            <a:r>
              <a:rPr lang="en-US" dirty="0" smtClean="0">
                <a:latin typeface="+mn-lt"/>
              </a:rPr>
              <a:t>11, 272, </a:t>
            </a:r>
            <a:r>
              <a:rPr lang="en-US" dirty="0">
                <a:latin typeface="+mn-lt"/>
              </a:rPr>
              <a:t>649</a:t>
            </a:r>
          </a:p>
          <a:p>
            <a:pPr marL="344488" indent="-344488">
              <a:buNone/>
            </a:pPr>
            <a:r>
              <a:rPr lang="en-US" dirty="0">
                <a:latin typeface="+mn-lt"/>
              </a:rPr>
              <a:t>**	St. George by the Gate of </a:t>
            </a:r>
            <a:r>
              <a:rPr lang="en-US" dirty="0" smtClean="0">
                <a:latin typeface="+mn-lt"/>
              </a:rPr>
              <a:t>Adrianople</a:t>
            </a:r>
            <a:r>
              <a:rPr lang="en-US" dirty="0">
                <a:latin typeface="+mn-lt"/>
              </a:rPr>
              <a:t>, </a:t>
            </a:r>
            <a:r>
              <a:rPr lang="en-US" dirty="0" smtClean="0">
                <a:latin typeface="+mn-lt"/>
              </a:rPr>
              <a:t>two,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† only for Sundays (</a:t>
            </a:r>
            <a:r>
              <a:rPr lang="en-US" dirty="0" smtClean="0"/>
              <a:t>ἀτελές </a:t>
            </a:r>
            <a:r>
              <a:rPr lang="en-US" i="1" u="sng" dirty="0" smtClean="0">
                <a:latin typeface="+mn-lt"/>
              </a:rPr>
              <a:t>not</a:t>
            </a:r>
            <a:r>
              <a:rPr lang="en-US" dirty="0" smtClean="0">
                <a:latin typeface="+mn-lt"/>
              </a:rPr>
              <a:t> incomplete) ,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the </a:t>
            </a:r>
            <a:r>
              <a:rPr lang="en-US" dirty="0">
                <a:latin typeface="+mn-lt"/>
              </a:rPr>
              <a:t>other complete (</a:t>
            </a:r>
            <a:r>
              <a:rPr lang="en-US" b="1" dirty="0">
                <a:latin typeface="+mn-lt"/>
              </a:rPr>
              <a:t>from the MSS of the Church of the Holy Wisdom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05450"/>
            <a:ext cx="862605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l-GR" dirty="0" smtClean="0"/>
              <a:t>β </a:t>
            </a:r>
            <a:r>
              <a:rPr lang="en-US" dirty="0" smtClean="0"/>
              <a:t>Byzantine type, </a:t>
            </a:r>
            <a:r>
              <a:rPr lang="en-US" dirty="0"/>
              <a:t>† kept in </a:t>
            </a:r>
            <a:r>
              <a:rPr lang="en-US" dirty="0" smtClean="0"/>
              <a:t>sacristies, ** </a:t>
            </a:r>
            <a:r>
              <a:rPr lang="en-US" dirty="0"/>
              <a:t>those collated in the preparation of the text </a:t>
            </a: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59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6738" y="893627"/>
            <a:ext cx="8172423" cy="4824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i="1" dirty="0" smtClean="0">
                <a:solidFill>
                  <a:srgbClr val="7F7F7F"/>
                </a:solidFill>
                <a:latin typeface="Baskerville"/>
                <a:cs typeface="Baskerville"/>
              </a:rPr>
              <a:t>Antoniades, §9</a:t>
            </a:r>
            <a:r>
              <a:rPr lang="en-US" sz="2800" dirty="0" smtClean="0">
                <a:latin typeface="Century"/>
                <a:cs typeface="Century"/>
              </a:rPr>
              <a:t/>
            </a:r>
            <a:br>
              <a:rPr lang="en-US" sz="2800" dirty="0" smtClean="0">
                <a:latin typeface="Century"/>
                <a:cs typeface="Century"/>
              </a:rPr>
            </a:br>
            <a:r>
              <a:rPr lang="en-US" sz="2800" dirty="0" smtClean="0">
                <a:latin typeface="Century"/>
                <a:cs typeface="Century"/>
              </a:rPr>
              <a:t>…among </a:t>
            </a:r>
            <a:r>
              <a:rPr lang="en-US" sz="2800" dirty="0">
                <a:latin typeface="Century"/>
                <a:cs typeface="Century"/>
              </a:rPr>
              <a:t>the </a:t>
            </a:r>
            <a:r>
              <a:rPr lang="en-US" sz="2800" u="sng" dirty="0">
                <a:latin typeface="Century"/>
                <a:cs typeface="Century"/>
              </a:rPr>
              <a:t>later</a:t>
            </a:r>
            <a:r>
              <a:rPr lang="en-US" sz="2800" dirty="0">
                <a:latin typeface="Century"/>
                <a:cs typeface="Century"/>
              </a:rPr>
              <a:t> </a:t>
            </a:r>
            <a:r>
              <a:rPr lang="en-US" sz="2800" dirty="0" smtClean="0">
                <a:latin typeface="Century"/>
                <a:cs typeface="Century"/>
              </a:rPr>
              <a:t>(MSS) there </a:t>
            </a:r>
            <a:r>
              <a:rPr lang="en-US" sz="2800" dirty="0">
                <a:latin typeface="Century"/>
                <a:cs typeface="Century"/>
              </a:rPr>
              <a:t>are some </a:t>
            </a:r>
            <a:r>
              <a:rPr lang="en-US" sz="2800" dirty="0" smtClean="0">
                <a:latin typeface="Century"/>
                <a:cs typeface="Century"/>
              </a:rPr>
              <a:t/>
            </a:r>
            <a:br>
              <a:rPr lang="en-US" sz="2800" dirty="0" smtClean="0">
                <a:latin typeface="Century"/>
                <a:cs typeface="Century"/>
              </a:rPr>
            </a:br>
            <a:r>
              <a:rPr lang="en-US" sz="2800" dirty="0" smtClean="0">
                <a:latin typeface="Century"/>
                <a:cs typeface="Century"/>
              </a:rPr>
              <a:t>no </a:t>
            </a:r>
            <a:r>
              <a:rPr lang="en-US" sz="2800" dirty="0">
                <a:latin typeface="Century"/>
                <a:cs typeface="Century"/>
              </a:rPr>
              <a:t>less esteemed and venerable </a:t>
            </a:r>
            <a:r>
              <a:rPr lang="en-US" sz="2800" dirty="0" smtClean="0">
                <a:latin typeface="Century"/>
                <a:cs typeface="Century"/>
              </a:rPr>
              <a:t/>
            </a:r>
            <a:br>
              <a:rPr lang="en-US" sz="2800" dirty="0" smtClean="0">
                <a:latin typeface="Century"/>
                <a:cs typeface="Century"/>
              </a:rPr>
            </a:br>
            <a:r>
              <a:rPr lang="en-US" sz="2800" dirty="0" smtClean="0">
                <a:latin typeface="Century"/>
                <a:cs typeface="Century"/>
              </a:rPr>
              <a:t>than </a:t>
            </a:r>
            <a:r>
              <a:rPr lang="en-US" sz="2800" dirty="0">
                <a:latin typeface="Century"/>
                <a:cs typeface="Century"/>
              </a:rPr>
              <a:t>many of the earlier, </a:t>
            </a:r>
            <a:r>
              <a:rPr lang="en-US" sz="2800" dirty="0" smtClean="0">
                <a:latin typeface="Century"/>
                <a:cs typeface="Century"/>
              </a:rPr>
              <a:t/>
            </a:r>
            <a:br>
              <a:rPr lang="en-US" sz="2800" dirty="0" smtClean="0">
                <a:latin typeface="Century"/>
                <a:cs typeface="Century"/>
              </a:rPr>
            </a:br>
            <a:r>
              <a:rPr lang="en-US" sz="2800" dirty="0" smtClean="0">
                <a:latin typeface="Century"/>
                <a:cs typeface="Century"/>
              </a:rPr>
              <a:t>since </a:t>
            </a:r>
            <a:r>
              <a:rPr lang="en-US" sz="2800" dirty="0">
                <a:latin typeface="Century"/>
                <a:cs typeface="Century"/>
              </a:rPr>
              <a:t>they are taken from earlier copies, particularly the Theological School 9, date 1688, but </a:t>
            </a:r>
            <a:r>
              <a:rPr lang="en-US" sz="2800" u="sng" dirty="0">
                <a:latin typeface="Century"/>
                <a:cs typeface="Century"/>
              </a:rPr>
              <a:t>preserving certain peculiarities </a:t>
            </a:r>
            <a:r>
              <a:rPr lang="en-US" sz="2800" u="sng" dirty="0" smtClean="0">
                <a:latin typeface="Century"/>
                <a:cs typeface="Century"/>
              </a:rPr>
              <a:t/>
            </a:r>
            <a:br>
              <a:rPr lang="en-US" sz="2800" u="sng" dirty="0" smtClean="0">
                <a:latin typeface="Century"/>
                <a:cs typeface="Century"/>
              </a:rPr>
            </a:br>
            <a:r>
              <a:rPr lang="en-US" sz="2800" u="sng" dirty="0" smtClean="0">
                <a:latin typeface="Century"/>
                <a:cs typeface="Century"/>
              </a:rPr>
              <a:t>of </a:t>
            </a:r>
            <a:r>
              <a:rPr lang="en-US" sz="2800" u="sng" dirty="0">
                <a:latin typeface="Century"/>
                <a:cs typeface="Century"/>
              </a:rPr>
              <a:t>the more ancient copies</a:t>
            </a:r>
            <a:r>
              <a:rPr lang="en-US" sz="2800" dirty="0">
                <a:latin typeface="Century"/>
                <a:cs typeface="Century"/>
              </a:rPr>
              <a:t>, </a:t>
            </a:r>
            <a:r>
              <a:rPr lang="en-US" sz="2800" dirty="0" smtClean="0">
                <a:latin typeface="Century"/>
                <a:cs typeface="Century"/>
              </a:rPr>
              <a:t/>
            </a:r>
            <a:br>
              <a:rPr lang="en-US" sz="2800" dirty="0" smtClean="0">
                <a:latin typeface="Century"/>
                <a:cs typeface="Century"/>
              </a:rPr>
            </a:br>
            <a:r>
              <a:rPr lang="en-US" sz="2800" dirty="0" smtClean="0">
                <a:latin typeface="Century"/>
                <a:cs typeface="Century"/>
              </a:rPr>
              <a:t>among </a:t>
            </a:r>
            <a:r>
              <a:rPr lang="en-US" sz="2800" dirty="0">
                <a:latin typeface="Century"/>
                <a:cs typeface="Century"/>
              </a:rPr>
              <a:t>other features the omission of </a:t>
            </a:r>
            <a:r>
              <a:rPr lang="en-US" sz="2800" dirty="0" smtClean="0">
                <a:latin typeface="Century"/>
                <a:cs typeface="Century"/>
              </a:rPr>
              <a:t/>
            </a:r>
            <a:br>
              <a:rPr lang="en-US" sz="2800" dirty="0" smtClean="0">
                <a:latin typeface="Century"/>
                <a:cs typeface="Century"/>
              </a:rPr>
            </a:br>
            <a:r>
              <a:rPr lang="en-US" sz="2800" dirty="0" smtClean="0">
                <a:latin typeface="Century"/>
                <a:cs typeface="Century"/>
              </a:rPr>
              <a:t>I </a:t>
            </a:r>
            <a:r>
              <a:rPr lang="en-US" sz="2800" dirty="0">
                <a:latin typeface="Century"/>
                <a:cs typeface="Century"/>
              </a:rPr>
              <a:t>John 5:7,8, </a:t>
            </a:r>
            <a:r>
              <a:rPr lang="en-US" sz="2800" i="1" dirty="0">
                <a:latin typeface="Century"/>
                <a:cs typeface="Century"/>
              </a:rPr>
              <a:t>of the three witness in heaven</a:t>
            </a:r>
            <a:r>
              <a:rPr lang="en-US" sz="2800" dirty="0">
                <a:latin typeface="Century"/>
                <a:cs typeface="Century"/>
              </a:rPr>
              <a:t>. </a:t>
            </a:r>
            <a:r>
              <a:rPr lang="en-US" sz="2800" dirty="0" smtClean="0">
                <a:latin typeface="Century"/>
                <a:cs typeface="Century"/>
              </a:rPr>
              <a:t>…</a:t>
            </a:r>
            <a:endParaRPr lang="en-US" sz="28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2083229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Variances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457200" y="5432312"/>
            <a:ext cx="8229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3"/>
              </a:rPr>
              <a:t>http://koti.24.fi/jusalak/GreekNT/NTTexts.htm</a:t>
            </a:r>
            <a:r>
              <a:rPr lang="en-US" dirty="0"/>
              <a:t> </a:t>
            </a:r>
          </a:p>
          <a:p>
            <a:r>
              <a:rPr lang="en-US" u="sng" dirty="0">
                <a:hlinkClick r:id="rId4"/>
              </a:rPr>
              <a:t>http://www.cspmt.org/pdf/printed_editions/Antoniades-1904-Greek-NT.pdf</a:t>
            </a:r>
            <a:r>
              <a:rPr lang="en-US" dirty="0"/>
              <a:t> 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416961"/>
              </p:ext>
            </p:extLst>
          </p:nvPr>
        </p:nvGraphicFramePr>
        <p:xfrm>
          <a:off x="1555171" y="1799012"/>
          <a:ext cx="5982272" cy="323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Worksheet" r:id="rId6" imgW="4254500" imgH="2298700" progId="Excel.Sheet.12">
                  <p:embed/>
                </p:oleObj>
              </mc:Choice>
              <mc:Fallback>
                <p:oleObj name="Worksheet" r:id="rId6" imgW="4254500" imgH="2298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5171" y="1799012"/>
                        <a:ext cx="5982272" cy="3232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076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407</TotalTime>
  <Words>361</Words>
  <Application>Microsoft Macintosh PowerPoint</Application>
  <PresentationFormat>On-screen Show (4:3)</PresentationFormat>
  <Paragraphs>78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Executive</vt:lpstr>
      <vt:lpstr>Worksheet</vt:lpstr>
      <vt:lpstr>The Antoniades - Patriarchal  Greek Text of The New Testament and its reception in East &amp; the West</vt:lpstr>
      <vt:lpstr>Greek New Testaments in the West</vt:lpstr>
      <vt:lpstr>Patriarchs in Constantinople</vt:lpstr>
      <vt:lpstr>PowerPoint Presentation</vt:lpstr>
      <vt:lpstr>Text using MSS Codex Sinaiticus</vt:lpstr>
      <vt:lpstr>stones which the builders rejected </vt:lpstr>
      <vt:lpstr>Antoniades’ Textual Choices</vt:lpstr>
      <vt:lpstr>PowerPoint Presentation</vt:lpstr>
      <vt:lpstr>Variances</vt:lpstr>
      <vt:lpstr>Antoniades’ difference in opinion with the Patriarchal Synod</vt:lpstr>
      <vt:lpstr>Eastern Apathy &amp; Ignorance</vt:lpstr>
      <vt:lpstr>Stylianopoulos – footnote one on page 5 </vt:lpstr>
      <vt:lpstr>Stylianopoulos – footnote two on page 137  </vt:lpstr>
      <vt:lpstr>Rife - The Western Rejection 1</vt:lpstr>
      <vt:lpstr>PowerPoint Presentation</vt:lpstr>
      <vt:lpstr>Rife - The Western Rejection 2</vt:lpstr>
      <vt:lpstr>Rife - The Western Rejection 3</vt:lpstr>
      <vt:lpstr>Rife - The Western Rejection 4</vt:lpstr>
      <vt:lpstr>Rife - The Western Rejection 5</vt:lpstr>
      <vt:lpstr>Rife - The Western Rejection 6</vt:lpstr>
      <vt:lpstr>Rife – other references</vt:lpstr>
      <vt:lpstr>Conclusion</vt:lpstr>
      <vt:lpstr>PowerPoint Presentation</vt:lpstr>
    </vt:vector>
  </TitlesOfParts>
  <Company>BMCC/CUNY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Antoniades - Patriarchal  Greek Text of The New Testament and its reception in East &amp; the West</dc:title>
  <dc:creator>Nikolaos Adamou</dc:creator>
  <cp:lastModifiedBy>Nikolaos Adamou</cp:lastModifiedBy>
  <cp:revision>39</cp:revision>
  <dcterms:created xsi:type="dcterms:W3CDTF">2012-09-10T01:23:45Z</dcterms:created>
  <dcterms:modified xsi:type="dcterms:W3CDTF">2012-09-10T15:39:29Z</dcterms:modified>
</cp:coreProperties>
</file>